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673" r:id="rId2"/>
    <p:sldId id="659" r:id="rId3"/>
    <p:sldId id="1032" r:id="rId4"/>
    <p:sldId id="670" r:id="rId5"/>
    <p:sldId id="729" r:id="rId6"/>
    <p:sldId id="797" r:id="rId7"/>
    <p:sldId id="798" r:id="rId8"/>
    <p:sldId id="799" r:id="rId9"/>
    <p:sldId id="800" r:id="rId10"/>
    <p:sldId id="801" r:id="rId11"/>
    <p:sldId id="802" r:id="rId12"/>
    <p:sldId id="803" r:id="rId13"/>
    <p:sldId id="730" r:id="rId14"/>
    <p:sldId id="733" r:id="rId15"/>
    <p:sldId id="734" r:id="rId16"/>
    <p:sldId id="735" r:id="rId17"/>
    <p:sldId id="731" r:id="rId18"/>
    <p:sldId id="1039" r:id="rId19"/>
    <p:sldId id="732" r:id="rId20"/>
    <p:sldId id="677" r:id="rId21"/>
    <p:sldId id="680" r:id="rId22"/>
    <p:sldId id="681" r:id="rId23"/>
    <p:sldId id="684" r:id="rId24"/>
    <p:sldId id="688" r:id="rId25"/>
    <p:sldId id="736" r:id="rId26"/>
    <p:sldId id="774" r:id="rId27"/>
  </p:sldIdLst>
  <p:sldSz cx="12192000" cy="6858000"/>
  <p:notesSz cx="6858000" cy="9144000"/>
  <p:embeddedFontLst>
    <p:embeddedFont>
      <p:font typeface="G마켓 산스 TTF Bold" panose="02000000000000000000" pitchFamily="2" charset="-127"/>
      <p:bold r:id="rId30"/>
    </p:embeddedFont>
    <p:embeddedFont>
      <p:font typeface="G마켓 산스 TTF Light" panose="02000000000000000000" pitchFamily="2" charset="-127"/>
      <p:regular r:id="rId31"/>
    </p:embeddedFont>
    <p:embeddedFont>
      <p:font typeface="G마켓 산스 TTF Medium" panose="02000000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6" autoAdjust="0"/>
    <p:restoredTop sz="83946" autoAdjust="0"/>
  </p:normalViewPr>
  <p:slideViewPr>
    <p:cSldViewPr snapToGrid="0">
      <p:cViewPr varScale="1">
        <p:scale>
          <a:sx n="68" d="100"/>
          <a:sy n="68" d="100"/>
        </p:scale>
        <p:origin x="84" y="7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ykm.tistory.com/3#1.1%20Jupyter%20Notebook-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ykm.tistory.com/3#1.2%20Jupyter%20Lab-1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ykm.tistory.com/3#1.1%20Jupyter%20Notebook-1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ykm.tistory.com/3#1.2%20Jupyter%20Lab-1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ykm.tistory.com/3#1.1%20Jupyter%20Notebook-1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ykm.tistory.com/3#1.2%20Jupyter%20Lab-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1.1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Notebook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출시된 오리지널 웹 기반 컴퓨팅 환경이다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유저는 라이브 코드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방정식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 및 설명 텍스트를 결합한 문서를 만들고 공유할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주피터 노트북은 단순하고 직관적인 인터페이스를 갖추고 있어 사용자가 쉽게 시작할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Python, R, Julia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다양한 프로그래밍 언어를 지원한다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1.2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Lab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출시된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더 발전된 버전이다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더 강력하고 유연한 환경을 제공한다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사용하면 여러 노트북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편집기 및 콘솔을 단일 작업 공간에서 진행할 수 있으므로 복잡한 프로젝트를 보다 쉽게 작업할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또한 사용자가 환경의 기능을 사용자 정의하고 확장할 수 있는 확장 프로그램을 지원한다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2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Notebook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출시된 오리지널 웹 기반 컴퓨팅 환경이다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유저는 라이브 코드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방정식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 및 설명 텍스트를 결합한 문서를 만들고 공유할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주피터 노트북은 단순하고 직관적인 인터페이스를 갖추고 있어 사용자가 쉽게 시작할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Python, R, Julia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다양한 프로그래밍 언어를 지원한다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Lab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출시된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더 발전된 버전이다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더 강력하고 유연한 환경을 제공한다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사용하면 여러 노트북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편집기 및 콘솔을 단일 작업 공간에서 진행할 수 있으므로 복잡한 프로젝트를 보다 쉽게 작업할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또한 사용자가 환경의 기능을 사용자 정의하고 확장할 수 있는 확장 프로그램을 지원한다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665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conda create --name myenv python=3.9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312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가상환경에서 </a:t>
            </a:r>
            <a:r>
              <a:rPr lang="en-US" altLang="ko-KR"/>
              <a:t>Jupyter Notebook</a:t>
            </a:r>
            <a:r>
              <a:rPr lang="ko-KR" altLang="en-US"/>
              <a:t>을 사용할 준비를 함</a:t>
            </a:r>
            <a:r>
              <a:rPr lang="en-US" altLang="ko-KR"/>
              <a:t>.</a:t>
            </a:r>
          </a:p>
          <a:p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특정 프로젝트용 가상환경에서 작업하려면 먼저 이 패키지를 설치해야 함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6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F7B25-5983-20E9-B8E9-8026381CC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9B61DB-2909-0400-83B1-20147AC8E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E63F4F-DAA1-3D1E-53B0-56C65BDB9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AC824-DC57-77CE-1690-414ABE0B9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184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57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53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501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58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1.1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Notebook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출시된 오리지널 웹 기반 컴퓨팅 환경이다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유저는 라이브 코드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방정식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시각화 및 설명 텍스트를 결합한 문서를 만들고 공유할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주피터 노트북은 단순하고 직관적인 인터페이스를 갖추고 있어 사용자가 쉽게 시작할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Python, R, Julia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다양한 프로그래밍 언어를 지원한다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1.2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Lab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출시된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더 발전된 버전이다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더 강력하고 유연한 환경을 제공한다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사용하면 여러 노트북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편집기 및 콘솔을 단일 작업 공간에서 진행할 수 있으므로 복잡한 프로젝트를 보다 쉽게 작업할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또한 사용자가 환경의 기능을 사용자 정의하고 확장할 수 있는 확장 프로그램을 지원한다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50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1FE8-5C71-4949-A527-482171A9BD95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D4B065B2-CA78-314A-B481-A2B62B0CD976}" type="datetime1">
              <a:rPr lang="ko-KR" altLang="en-US" smtClean="0"/>
              <a:t>2025-07-25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34514442-9B40-4C41-A2C2-29A596F46C94}" type="datetime1">
              <a:rPr lang="ko-KR" altLang="en-US" smtClean="0"/>
              <a:t>2025-07-25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2A7F6483-746F-B740-8EDD-EDEDDF852CFB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0275EA-DBB2-50B3-F312-1634F02E2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453649"/>
            <a:ext cx="2996917" cy="935038"/>
          </a:xfrm>
          <a:prstGeom prst="rect">
            <a:avLst/>
          </a:prstGeom>
        </p:spPr>
      </p:pic>
      <p:pic>
        <p:nvPicPr>
          <p:cNvPr id="3" name="그림 2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2D1781C3-0B33-65A8-AEF5-0EC3192A06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561808"/>
            <a:ext cx="3459480" cy="744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16B47-41AB-3DBF-09A7-32A4BE076A2C}"/>
              </a:ext>
            </a:extLst>
          </p:cNvPr>
          <p:cNvSpPr txBox="1"/>
          <p:nvPr/>
        </p:nvSpPr>
        <p:spPr>
          <a:xfrm>
            <a:off x="6183694" y="2413337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3489F3-0842-BB28-C747-48514AEB1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82663"/>
            <a:ext cx="3021223" cy="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7009" y="1325563"/>
            <a:ext cx="988498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Markdown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사용하기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마크다운은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일반 텍스트 기반의 경량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마크업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언어다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텍스트로 서식이 있는 문서를 작성하는 데 사용되며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마크업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언어에 비해 문법이 쉽고 간단한 것이 특징이다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46" y="3925476"/>
            <a:ext cx="2314898" cy="21910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022" y="4707834"/>
            <a:ext cx="3801005" cy="552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2028" y="3866076"/>
            <a:ext cx="7389972" cy="59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개수가 많을 수록 글자크기가 작아짐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96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사용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37" y="1325564"/>
            <a:ext cx="4467164" cy="49730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184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7009" y="1325563"/>
            <a:ext cx="98849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basic2.ipynb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7" y="2162014"/>
            <a:ext cx="3639058" cy="4258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875" y="2494639"/>
            <a:ext cx="696374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6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 가상환경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621" y="1189494"/>
            <a:ext cx="970104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 생성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Environments &gt; Create(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하단 아이콘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&gt;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kdt_energy1(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1" y="2970982"/>
            <a:ext cx="4144303" cy="2242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26676" b="70298"/>
          <a:stretch/>
        </p:blipFill>
        <p:spPr>
          <a:xfrm>
            <a:off x="5381295" y="2864674"/>
            <a:ext cx="6411311" cy="23484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모서리가 둥근 직사각형 8"/>
          <p:cNvSpPr/>
          <p:nvPr/>
        </p:nvSpPr>
        <p:spPr>
          <a:xfrm>
            <a:off x="5223641" y="4572000"/>
            <a:ext cx="3930869" cy="79878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955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 개발도구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621" y="1189494"/>
            <a:ext cx="970104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개발도구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(IDE)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Home &gt;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주피터 랩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 Install &gt; Launch 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02" y="2515057"/>
            <a:ext cx="6267798" cy="37372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8276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랩</a:t>
            </a:r>
            <a:r>
              <a:rPr lang="en-US" altLang="ko-KR" dirty="0"/>
              <a:t>(</a:t>
            </a:r>
            <a:r>
              <a:rPr lang="en-US" altLang="ko-KR" dirty="0" err="1"/>
              <a:t>Jupyter</a:t>
            </a:r>
            <a:r>
              <a:rPr lang="en-US" altLang="ko-KR" dirty="0"/>
              <a:t> Lab)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2916" y="1325563"/>
            <a:ext cx="10887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Jupyter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Lab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출시되었고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Jupyter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Notebook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보다 더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발전된 버전이다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주피터 랩은 대화형 컴퓨팅을 지원하여 코드를 실행하고 결과를 즉시 확인할 수 있다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플러그인과 확장  기능을 제공하여 사용자 정의 작업환경을 구성할 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 있다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분석 및 시각화 작업에 탁월하며 문서화 하여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저장하고 공유할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 있다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46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랩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4" y="2243113"/>
            <a:ext cx="11031489" cy="3943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44424" y="1215619"/>
            <a:ext cx="97010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Python3(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ipykernel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아이콘 클릭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204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환경</a:t>
            </a:r>
            <a:r>
              <a:rPr lang="en-US" altLang="ko-KR" dirty="0"/>
              <a:t> vs </a:t>
            </a:r>
            <a:r>
              <a:rPr lang="ko-KR" altLang="en-US" dirty="0"/>
              <a:t>글로벌 환경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3E6B913-A6C2-5F3E-F7F7-6E7CF96E3F87}"/>
              </a:ext>
            </a:extLst>
          </p:cNvPr>
          <p:cNvGrpSpPr/>
          <p:nvPr/>
        </p:nvGrpSpPr>
        <p:grpSpPr>
          <a:xfrm>
            <a:off x="364243" y="1690688"/>
            <a:ext cx="11414767" cy="4858393"/>
            <a:chOff x="364243" y="1690688"/>
            <a:chExt cx="11414767" cy="4858393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93C1442-343E-5716-7E6B-675F180B9545}"/>
                </a:ext>
              </a:extLst>
            </p:cNvPr>
            <p:cNvSpPr/>
            <p:nvPr/>
          </p:nvSpPr>
          <p:spPr>
            <a:xfrm>
              <a:off x="364243" y="5501212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8774B9-E670-BF4A-2E78-B5627A13553D}"/>
                </a:ext>
              </a:extLst>
            </p:cNvPr>
            <p:cNvSpPr/>
            <p:nvPr/>
          </p:nvSpPr>
          <p:spPr>
            <a:xfrm>
              <a:off x="974745" y="2112447"/>
              <a:ext cx="3281082" cy="249593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134F523-EB52-F0A8-DEED-8B9666A07172}"/>
                </a:ext>
              </a:extLst>
            </p:cNvPr>
            <p:cNvSpPr/>
            <p:nvPr/>
          </p:nvSpPr>
          <p:spPr>
            <a:xfrm>
              <a:off x="1692625" y="1910761"/>
              <a:ext cx="1845316" cy="382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글로벌 환경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BB4B17-F55A-1B67-79AD-E5501EC51380}"/>
                </a:ext>
              </a:extLst>
            </p:cNvPr>
            <p:cNvSpPr txBox="1"/>
            <p:nvPr/>
          </p:nvSpPr>
          <p:spPr>
            <a:xfrm>
              <a:off x="1234940" y="2450594"/>
              <a:ext cx="3046027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Python 3.8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버전 실행 파일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C076D5-E09E-5A62-2B77-B382BF77EB1B}"/>
                </a:ext>
              </a:extLst>
            </p:cNvPr>
            <p:cNvSpPr txBox="1"/>
            <p:nvPr/>
          </p:nvSpPr>
          <p:spPr>
            <a:xfrm>
              <a:off x="1234940" y="2986037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패키지 </a:t>
              </a:r>
              <a:r>
                <a:rPr lang="en-US" altLang="ko-KR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aaa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2.X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버전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14B496-B961-1FF2-82A3-9BBABFCA34BC}"/>
                </a:ext>
              </a:extLst>
            </p:cNvPr>
            <p:cNvSpPr txBox="1"/>
            <p:nvPr/>
          </p:nvSpPr>
          <p:spPr>
            <a:xfrm>
              <a:off x="1234938" y="3478153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패키지 </a:t>
              </a:r>
              <a:r>
                <a:rPr lang="en-US" altLang="ko-KR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bbb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1.X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버전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27C8BA-C82E-1289-E89B-C69A3E37D5B3}"/>
                </a:ext>
              </a:extLst>
            </p:cNvPr>
            <p:cNvSpPr txBox="1"/>
            <p:nvPr/>
          </p:nvSpPr>
          <p:spPr>
            <a:xfrm>
              <a:off x="1234939" y="3957017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패키지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ccc 3.X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버전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0FDC81-8579-46D5-D6A7-B9984E96E6FD}"/>
                </a:ext>
              </a:extLst>
            </p:cNvPr>
            <p:cNvSpPr txBox="1"/>
            <p:nvPr/>
          </p:nvSpPr>
          <p:spPr>
            <a:xfrm>
              <a:off x="861114" y="5679075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main.py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E6BEF4F-49D2-E736-FF03-CCA2EC6B84D9}"/>
                </a:ext>
              </a:extLst>
            </p:cNvPr>
            <p:cNvSpPr/>
            <p:nvPr/>
          </p:nvSpPr>
          <p:spPr>
            <a:xfrm>
              <a:off x="645262" y="5374221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9204720-EDC0-FE4F-098D-2677BC66BD37}"/>
                </a:ext>
              </a:extLst>
            </p:cNvPr>
            <p:cNvSpPr/>
            <p:nvPr/>
          </p:nvSpPr>
          <p:spPr>
            <a:xfrm>
              <a:off x="2864762" y="5501212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2A348B-8A8F-8B20-B33B-AC0240304509}"/>
                </a:ext>
              </a:extLst>
            </p:cNvPr>
            <p:cNvSpPr txBox="1"/>
            <p:nvPr/>
          </p:nvSpPr>
          <p:spPr>
            <a:xfrm>
              <a:off x="3415288" y="5679075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main.py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A8F9AD1E-1220-D156-F38B-C292DE73C9B1}"/>
                </a:ext>
              </a:extLst>
            </p:cNvPr>
            <p:cNvSpPr/>
            <p:nvPr/>
          </p:nvSpPr>
          <p:spPr>
            <a:xfrm>
              <a:off x="3145781" y="5374221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B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66BDDD1C-CD96-3903-24CC-F0CE3EE03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2702" y="4709329"/>
              <a:ext cx="339923" cy="584438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9667301A-CFD5-1975-C2E8-002C1FE23E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0643" y="4696614"/>
              <a:ext cx="416500" cy="584438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134FF74-2FF6-68BA-948A-69A8E8352F65}"/>
                </a:ext>
              </a:extLst>
            </p:cNvPr>
            <p:cNvSpPr/>
            <p:nvPr/>
          </p:nvSpPr>
          <p:spPr>
            <a:xfrm>
              <a:off x="5768148" y="2112447"/>
              <a:ext cx="3281082" cy="149691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38DE9ED-A189-F319-20D6-821AC224AAE9}"/>
                </a:ext>
              </a:extLst>
            </p:cNvPr>
            <p:cNvSpPr/>
            <p:nvPr/>
          </p:nvSpPr>
          <p:spPr>
            <a:xfrm>
              <a:off x="6486028" y="1910761"/>
              <a:ext cx="1845316" cy="382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가상 환경 </a:t>
              </a:r>
              <a:r>
                <a:rPr lang="en-US" altLang="ko-KR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</a:t>
              </a:r>
              <a:endPara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597AA0-ABCC-64E5-278A-0B70F00DFAED}"/>
                </a:ext>
              </a:extLst>
            </p:cNvPr>
            <p:cNvSpPr txBox="1"/>
            <p:nvPr/>
          </p:nvSpPr>
          <p:spPr>
            <a:xfrm>
              <a:off x="6028343" y="2450594"/>
              <a:ext cx="3044423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Python 3.6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버전 실행 파일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9DE91A-9D73-5FA6-1492-F49962234ADB}"/>
                </a:ext>
              </a:extLst>
            </p:cNvPr>
            <p:cNvSpPr txBox="1"/>
            <p:nvPr/>
          </p:nvSpPr>
          <p:spPr>
            <a:xfrm>
              <a:off x="6028343" y="2986037"/>
              <a:ext cx="2760692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패키지 </a:t>
              </a:r>
              <a:r>
                <a:rPr lang="en-US" altLang="ko-KR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aaa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2.X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버전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B752A8A-21F0-ABCA-0D57-E7C19F338250}"/>
                </a:ext>
              </a:extLst>
            </p:cNvPr>
            <p:cNvSpPr/>
            <p:nvPr/>
          </p:nvSpPr>
          <p:spPr>
            <a:xfrm>
              <a:off x="9771851" y="2451835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BB7A212-C2C8-5B7B-DF59-B35BE1933AAB}"/>
                </a:ext>
              </a:extLst>
            </p:cNvPr>
            <p:cNvSpPr txBox="1"/>
            <p:nvPr/>
          </p:nvSpPr>
          <p:spPr>
            <a:xfrm>
              <a:off x="10268722" y="2629698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main.py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2F8B38D-182C-BB2F-8340-DF1B76E93151}"/>
                </a:ext>
              </a:extLst>
            </p:cNvPr>
            <p:cNvSpPr/>
            <p:nvPr/>
          </p:nvSpPr>
          <p:spPr>
            <a:xfrm>
              <a:off x="10052870" y="2324844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2B0125C3-EAF5-155A-1B3D-ACEF014B3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066" y="2790344"/>
              <a:ext cx="457201" cy="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4F6583A-0D18-C946-7123-F396A7468719}"/>
                </a:ext>
              </a:extLst>
            </p:cNvPr>
            <p:cNvSpPr/>
            <p:nvPr/>
          </p:nvSpPr>
          <p:spPr>
            <a:xfrm>
              <a:off x="5768148" y="4182162"/>
              <a:ext cx="3281082" cy="203328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24FBEBF-629C-CF1C-651A-5E7A76AB4E32}"/>
                </a:ext>
              </a:extLst>
            </p:cNvPr>
            <p:cNvSpPr/>
            <p:nvPr/>
          </p:nvSpPr>
          <p:spPr>
            <a:xfrm>
              <a:off x="6486028" y="3980476"/>
              <a:ext cx="1845316" cy="382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가상 환경 </a:t>
              </a:r>
              <a:r>
                <a:rPr lang="en-US" altLang="ko-KR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B</a:t>
              </a:r>
              <a:endPara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0EEEBAA-90C8-C1A4-0DAC-3A737FE976BE}"/>
                </a:ext>
              </a:extLst>
            </p:cNvPr>
            <p:cNvSpPr txBox="1"/>
            <p:nvPr/>
          </p:nvSpPr>
          <p:spPr>
            <a:xfrm>
              <a:off x="6028343" y="4520309"/>
              <a:ext cx="3046027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Python 3.8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버전 실행 파일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524BB6B-0C1D-8B96-2A45-A85004B57329}"/>
                </a:ext>
              </a:extLst>
            </p:cNvPr>
            <p:cNvSpPr/>
            <p:nvPr/>
          </p:nvSpPr>
          <p:spPr>
            <a:xfrm>
              <a:off x="9771851" y="4521550"/>
              <a:ext cx="2007159" cy="612578"/>
            </a:xfrm>
            <a:prstGeom prst="roundRect">
              <a:avLst>
                <a:gd name="adj" fmla="val 42627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D6F65CA-F0BC-1625-36AE-8E961BBE3DC0}"/>
                </a:ext>
              </a:extLst>
            </p:cNvPr>
            <p:cNvSpPr txBox="1"/>
            <p:nvPr/>
          </p:nvSpPr>
          <p:spPr>
            <a:xfrm>
              <a:off x="10268722" y="4699413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main.py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F48A823D-E600-1D2C-775E-5B9FD08C1765}"/>
                </a:ext>
              </a:extLst>
            </p:cNvPr>
            <p:cNvSpPr/>
            <p:nvPr/>
          </p:nvSpPr>
          <p:spPr>
            <a:xfrm>
              <a:off x="10052870" y="4394559"/>
              <a:ext cx="1445122" cy="30485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B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9B6DB6CB-9F1B-DDAC-9537-5C6B78910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1066" y="4860059"/>
              <a:ext cx="457201" cy="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06C02EF-915D-8517-2A8E-7446CEC1739C}"/>
                </a:ext>
              </a:extLst>
            </p:cNvPr>
            <p:cNvSpPr txBox="1"/>
            <p:nvPr/>
          </p:nvSpPr>
          <p:spPr>
            <a:xfrm>
              <a:off x="6019760" y="5055479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패키지 </a:t>
              </a:r>
              <a:r>
                <a:rPr lang="en-US" altLang="ko-KR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bbb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1.X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버전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6C06FF-B64E-FE0D-4008-14FF159C2EC2}"/>
                </a:ext>
              </a:extLst>
            </p:cNvPr>
            <p:cNvSpPr txBox="1"/>
            <p:nvPr/>
          </p:nvSpPr>
          <p:spPr>
            <a:xfrm>
              <a:off x="6019759" y="5578292"/>
              <a:ext cx="2760691" cy="3693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패키지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ccc 3.X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버전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FD517B2-51EA-5200-4C06-BA227B24BFC3}"/>
                </a:ext>
              </a:extLst>
            </p:cNvPr>
            <p:cNvCxnSpPr>
              <a:cxnSpLocks/>
            </p:cNvCxnSpPr>
            <p:nvPr/>
          </p:nvCxnSpPr>
          <p:spPr>
            <a:xfrm>
              <a:off x="5239264" y="1690688"/>
              <a:ext cx="0" cy="485839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6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D8E4A-DC50-CD94-17EB-75531F67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환경</a:t>
            </a:r>
            <a:r>
              <a:rPr lang="en-US" altLang="ko-KR"/>
              <a:t> vs </a:t>
            </a:r>
            <a:r>
              <a:rPr lang="ko-KR" altLang="en-US"/>
              <a:t>글로벌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D4C0E-B180-CDAE-6C83-822F4D037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폴더구조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F0BE2-D698-173D-84F8-5E192E0A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D155FD-85F4-C805-42E5-02DE058F08B9}"/>
              </a:ext>
            </a:extLst>
          </p:cNvPr>
          <p:cNvSpPr/>
          <p:nvPr/>
        </p:nvSpPr>
        <p:spPr>
          <a:xfrm>
            <a:off x="1182029" y="2233216"/>
            <a:ext cx="836342" cy="546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D409DA-C43E-C55A-2ED4-55403684A134}"/>
              </a:ext>
            </a:extLst>
          </p:cNvPr>
          <p:cNvSpPr/>
          <p:nvPr/>
        </p:nvSpPr>
        <p:spPr>
          <a:xfrm>
            <a:off x="2360341" y="3204854"/>
            <a:ext cx="836342" cy="546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4C4D3-DBE4-E0EE-66D6-21BDF4D81453}"/>
              </a:ext>
            </a:extLst>
          </p:cNvPr>
          <p:cNvSpPr/>
          <p:nvPr/>
        </p:nvSpPr>
        <p:spPr>
          <a:xfrm>
            <a:off x="2360341" y="4152326"/>
            <a:ext cx="836342" cy="546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D83EE9-ED27-B39C-F119-7564D11F2CD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00200" y="2779625"/>
            <a:ext cx="0" cy="1645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9E5E1B-D334-0CDE-2352-905BE6641E37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600200" y="3478058"/>
            <a:ext cx="76014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FD60FB8-6DB6-3E7E-A822-A683BBD9D1FC}"/>
              </a:ext>
            </a:extLst>
          </p:cNvPr>
          <p:cNvCxnSpPr/>
          <p:nvPr/>
        </p:nvCxnSpPr>
        <p:spPr>
          <a:xfrm flipH="1" flipV="1">
            <a:off x="1600199" y="4425530"/>
            <a:ext cx="76014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3CEBC1-4ED6-B0A3-4DEF-AEAF41B2BA1A}"/>
              </a:ext>
            </a:extLst>
          </p:cNvPr>
          <p:cNvSpPr txBox="1"/>
          <p:nvPr/>
        </p:nvSpPr>
        <p:spPr>
          <a:xfrm>
            <a:off x="3990423" y="1442939"/>
            <a:ext cx="6425157" cy="363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pip install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글로벌환경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 폴더에 모두 사용가능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만약 가폴더에서만 가상환경을 생성하였다면</a:t>
            </a:r>
            <a:b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가폴더에서만 사용가능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059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가상환경이 필요한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프로젝트를 진행하다 보면 여러 </a:t>
            </a:r>
            <a:r>
              <a:rPr lang="en-US" altLang="ko-KR" dirty="0"/>
              <a:t>library, package</a:t>
            </a:r>
            <a:r>
              <a:rPr lang="ko-KR" altLang="en-US" dirty="0"/>
              <a:t>를 다운로드 하게 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각 </a:t>
            </a:r>
            <a:r>
              <a:rPr lang="en-US" altLang="ko-KR" dirty="0"/>
              <a:t>library, package</a:t>
            </a:r>
            <a:r>
              <a:rPr lang="ko-KR" altLang="en-US" dirty="0"/>
              <a:t>들끼리 </a:t>
            </a:r>
            <a:r>
              <a:rPr lang="ko-KR" altLang="en-US" b="1" dirty="0">
                <a:solidFill>
                  <a:srgbClr val="FF0000"/>
                </a:solidFill>
              </a:rPr>
              <a:t>충돌</a:t>
            </a:r>
            <a:r>
              <a:rPr lang="ko-KR" altLang="en-US" dirty="0"/>
              <a:t>을 일으키는 경우 </a:t>
            </a:r>
            <a:r>
              <a:rPr lang="ko-KR" altLang="en-US" b="1" dirty="0">
                <a:solidFill>
                  <a:srgbClr val="FF0000"/>
                </a:solidFill>
              </a:rPr>
              <a:t>↑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이런 경우에 가상환경을 이용한다면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프로젝트별로 </a:t>
            </a:r>
            <a:r>
              <a:rPr lang="ko-KR" altLang="en-US" b="1" dirty="0">
                <a:solidFill>
                  <a:srgbClr val="FF0000"/>
                </a:solidFill>
              </a:rPr>
              <a:t>독립적인 작업 환경</a:t>
            </a:r>
            <a:r>
              <a:rPr lang="ko-KR" altLang="en-US" dirty="0"/>
              <a:t>에서 작업할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02323FF-61A0-8731-CD90-E585ED990201}"/>
              </a:ext>
            </a:extLst>
          </p:cNvPr>
          <p:cNvSpPr/>
          <p:nvPr/>
        </p:nvSpPr>
        <p:spPr>
          <a:xfrm>
            <a:off x="1161093" y="2019940"/>
            <a:ext cx="548640" cy="3119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2FB093E-269E-39C7-1584-D20A52571673}"/>
              </a:ext>
            </a:extLst>
          </p:cNvPr>
          <p:cNvSpPr/>
          <p:nvPr/>
        </p:nvSpPr>
        <p:spPr>
          <a:xfrm>
            <a:off x="1135544" y="3733551"/>
            <a:ext cx="548640" cy="3119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43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b="1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가상환경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711"/>
          <a:stretch/>
        </p:blipFill>
        <p:spPr>
          <a:xfrm>
            <a:off x="2704011" y="2124105"/>
            <a:ext cx="5836070" cy="38529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가상 환경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Anaconda Prompt </a:t>
            </a:r>
            <a:r>
              <a:rPr lang="ko-KR" altLang="en-US" dirty="0"/>
              <a:t>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42C7E2-B6AA-B2A0-4C4B-B2B8CCBB7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7" y="3428987"/>
            <a:ext cx="25" cy="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4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가상 환경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가상환경 조회 </a:t>
            </a:r>
            <a:r>
              <a:rPr lang="en-US" altLang="ko-KR" dirty="0"/>
              <a:t>– </a:t>
            </a:r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en-US" altLang="ko-KR" dirty="0" err="1"/>
              <a:t>env</a:t>
            </a:r>
            <a:r>
              <a:rPr lang="en-US" altLang="ko-KR" dirty="0"/>
              <a:t> list</a:t>
            </a:r>
            <a:r>
              <a:rPr lang="ko-KR" altLang="en-US" dirty="0"/>
              <a:t> </a:t>
            </a:r>
          </a:p>
        </p:txBody>
      </p:sp>
      <p:pic>
        <p:nvPicPr>
          <p:cNvPr id="5" name="그림 4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D6D4E656-4BEA-642B-0BA6-113D35861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04" y="2190195"/>
            <a:ext cx="8802236" cy="192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20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가상 환경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2945991"/>
          </a:xfrm>
        </p:spPr>
        <p:txBody>
          <a:bodyPr/>
          <a:lstStyle/>
          <a:p>
            <a:r>
              <a:rPr lang="ko-KR" altLang="en-US" dirty="0"/>
              <a:t>새로운 가상환경 생성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>
                <a:solidFill>
                  <a:srgbClr val="C00000"/>
                </a:solidFill>
              </a:rPr>
              <a:t>이미 </a:t>
            </a:r>
            <a:r>
              <a:rPr lang="en-US" altLang="ko-KR" dirty="0" err="1">
                <a:solidFill>
                  <a:srgbClr val="C00000"/>
                </a:solidFill>
              </a:rPr>
              <a:t>navigater</a:t>
            </a:r>
            <a:r>
              <a:rPr lang="ko-KR" altLang="en-US">
                <a:solidFill>
                  <a:srgbClr val="C00000"/>
                </a:solidFill>
              </a:rPr>
              <a:t>에서 생성했으므로 </a:t>
            </a:r>
            <a:r>
              <a:rPr lang="ko-KR" altLang="en-US" dirty="0">
                <a:solidFill>
                  <a:srgbClr val="C00000"/>
                </a:solidFill>
              </a:rPr>
              <a:t>아래는 </a:t>
            </a:r>
            <a:r>
              <a:rPr lang="en-US" altLang="ko-KR" dirty="0">
                <a:solidFill>
                  <a:srgbClr val="C00000"/>
                </a:solidFill>
              </a:rPr>
              <a:t>pass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A7771-0D33-8DE2-597F-4544DB341ADE}"/>
              </a:ext>
            </a:extLst>
          </p:cNvPr>
          <p:cNvSpPr txBox="1"/>
          <p:nvPr/>
        </p:nvSpPr>
        <p:spPr>
          <a:xfrm>
            <a:off x="1370035" y="2890166"/>
            <a:ext cx="93973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 생성</a:t>
            </a:r>
            <a:endParaRPr lang="en-US" altLang="ko-KR" sz="2400" b="1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 conda create –n [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가상환경이름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b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또는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conda create --name [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가상환경이름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  <a:endParaRPr lang="en-US" altLang="ko-KR" sz="16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b="1" dirty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 버전을 지정하며 가상환경 생성하기</a:t>
            </a:r>
            <a:endParaRPr lang="en-US" altLang="ko-KR" sz="2400" b="1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 conda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create –n [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가상환경이름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python=[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0.0]</a:t>
            </a:r>
          </a:p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또는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conda create --name [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가상환경이름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python=[0.0]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7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가상 환경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가상환경 활성화 </a:t>
            </a:r>
            <a:r>
              <a:rPr lang="en-US" altLang="ko-KR" dirty="0"/>
              <a:t>– </a:t>
            </a:r>
            <a:r>
              <a:rPr lang="ko-KR" altLang="en-US">
                <a:solidFill>
                  <a:srgbClr val="FF0000"/>
                </a:solidFill>
              </a:rPr>
              <a:t>생성한 폴더로 </a:t>
            </a:r>
            <a:r>
              <a:rPr lang="ko-KR" altLang="en-US" dirty="0">
                <a:solidFill>
                  <a:srgbClr val="FF0000"/>
                </a:solidFill>
              </a:rPr>
              <a:t>이동한 후</a:t>
            </a:r>
            <a:endParaRPr lang="en-US" altLang="ko-KR" dirty="0">
              <a:solidFill>
                <a:srgbClr val="FF0000"/>
              </a:solidFill>
            </a:endParaRPr>
          </a:p>
          <a:p>
            <a:pPr marL="971550" lvl="1" indent="-514350">
              <a:buAutoNum type="arabicPeriod"/>
            </a:pPr>
            <a:r>
              <a:rPr lang="en-US" altLang="ko-KR" sz="2400" b="1" dirty="0" err="1"/>
              <a:t>conda</a:t>
            </a:r>
            <a:r>
              <a:rPr lang="en-US" altLang="ko-KR" sz="2400" b="1" dirty="0"/>
              <a:t> </a:t>
            </a:r>
            <a:r>
              <a:rPr lang="en-US" altLang="ko-KR" sz="2400" b="1"/>
              <a:t>activate </a:t>
            </a:r>
            <a:r>
              <a:rPr lang="ko-KR" altLang="en-US" sz="2400" b="1"/>
              <a:t>폴더명</a:t>
            </a:r>
            <a:r>
              <a:rPr lang="en-US" altLang="ko-KR" sz="2400" b="1"/>
              <a:t>           </a:t>
            </a:r>
          </a:p>
          <a:p>
            <a:pPr marL="971550" lvl="1" indent="-514350">
              <a:buAutoNum type="arabicPeriod"/>
            </a:pPr>
            <a:r>
              <a:rPr lang="en-US" altLang="ko-KR" sz="2400" b="1"/>
              <a:t>pip </a:t>
            </a:r>
            <a:r>
              <a:rPr lang="en-US" altLang="ko-KR" sz="2400" b="1" dirty="0"/>
              <a:t>install </a:t>
            </a:r>
            <a:r>
              <a:rPr lang="en-US" altLang="ko-KR" sz="2400" b="1" dirty="0" err="1"/>
              <a:t>ipykernel</a:t>
            </a:r>
            <a:endParaRPr lang="en-US" altLang="ko-KR" sz="2400" b="1" dirty="0"/>
          </a:p>
          <a:p>
            <a:pPr marL="971550" lvl="1" indent="-514350">
              <a:buAutoNum type="arabicPeriod"/>
            </a:pPr>
            <a:r>
              <a:rPr lang="en-US" altLang="ko-KR" sz="2400" b="1" dirty="0"/>
              <a:t>python -m </a:t>
            </a:r>
            <a:r>
              <a:rPr lang="en-US" altLang="ko-KR" sz="2400" b="1" dirty="0" err="1"/>
              <a:t>ipykernel</a:t>
            </a:r>
            <a:r>
              <a:rPr lang="en-US" altLang="ko-KR" sz="2400" b="1" dirty="0"/>
              <a:t> install --user --</a:t>
            </a:r>
            <a:r>
              <a:rPr lang="en-US" altLang="ko-KR" sz="2400" b="1"/>
              <a:t>name </a:t>
            </a:r>
            <a:r>
              <a:rPr lang="ko-KR" altLang="en-US" sz="2400" b="1"/>
              <a:t>이름</a:t>
            </a:r>
            <a:endParaRPr lang="en-US" altLang="ko-KR" sz="2400" b="1"/>
          </a:p>
          <a:p>
            <a:pPr marL="971550" lvl="1" indent="-514350">
              <a:buAutoNum type="arabicPeriod"/>
            </a:pPr>
            <a:endParaRPr lang="en-US" altLang="ko-KR" sz="2400" b="1"/>
          </a:p>
          <a:p>
            <a:pPr marL="0" indent="0">
              <a:buNone/>
            </a:pPr>
            <a:r>
              <a:rPr lang="en-US" altLang="ko-KR"/>
              <a:t>2-</a:t>
            </a:r>
            <a:r>
              <a:rPr lang="ko-KR" altLang="en-US"/>
              <a:t>주피터랩 또는 주피터 노트북과 같은 인터페이스에서 사용할 수 있는 커널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3-</a:t>
            </a:r>
            <a:r>
              <a:rPr lang="ko-KR" altLang="en-US"/>
              <a:t>주피터랩 또는 주피터 노트북에서 작업할 때</a:t>
            </a:r>
            <a:r>
              <a:rPr lang="en-US" altLang="ko-KR"/>
              <a:t>, </a:t>
            </a:r>
            <a:r>
              <a:rPr lang="ko-KR" altLang="en-US"/>
              <a:t>해당 가상환경을 선택할 수 있도록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3589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lab </a:t>
            </a:r>
            <a:r>
              <a:rPr lang="ko-KR" altLang="en-US" dirty="0"/>
              <a:t>실행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82" y="2500183"/>
            <a:ext cx="9907383" cy="18576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0621" y="1189494"/>
            <a:ext cx="970104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주피터 랩 실행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jupyter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lab .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칸 띄고 점 찍음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-&gt;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화면에서 생성한 이름 선택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3C74DBD-4200-845B-930F-07404B331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463" y="4357817"/>
            <a:ext cx="2620591" cy="177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75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lab </a:t>
            </a:r>
            <a:r>
              <a:rPr lang="ko-KR" altLang="en-US" dirty="0"/>
              <a:t>실행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6564" y="1325563"/>
            <a:ext cx="1047280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필수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 설치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가상환경이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base(root)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경우는 이미 설치됨</a:t>
            </a:r>
          </a:p>
          <a:p>
            <a:pPr lvl="1">
              <a:lnSpc>
                <a:spcPct val="150000"/>
              </a:lnSpc>
            </a:pP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!</a:t>
            </a:r>
            <a:r>
              <a:rPr lang="en-US" altLang="ko-KR" sz="28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pip install requests</a:t>
            </a:r>
            <a:endParaRPr lang="ko-KR" altLang="en-US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 descr="텍스트, 스크린샷, 폰트, 정보이(가) 표시된 사진&#10;&#10;자동 생성된 설명">
            <a:extLst>
              <a:ext uri="{FF2B5EF4-FFF2-40B4-BE49-F238E27FC236}">
                <a16:creationId xmlns:a16="http://schemas.microsoft.com/office/drawing/2014/main" id="{85ACB5B3-2918-3BEE-FB95-9E03F4D95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7" y="3429000"/>
            <a:ext cx="10389134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50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B7E5-4862-A54D-EF08-FDBB6699F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DA4E45-C08B-0331-AB4F-D822A80B6ABA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Anaconda</a:t>
            </a:r>
            <a:endParaRPr lang="ko-KR" altLang="en-US" sz="6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55CE8-CFD6-FABF-A358-17F17118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3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vs Anaconda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7950"/>
            <a:ext cx="10515600" cy="294553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b="1" i="0" dirty="0">
                <a:solidFill>
                  <a:srgbClr val="24292F"/>
                </a:solidFill>
                <a:effectLst/>
              </a:rPr>
              <a:t>Python</a:t>
            </a:r>
            <a:r>
              <a:rPr lang="ko-KR" altLang="en-US" sz="2400" b="0" i="0" dirty="0">
                <a:solidFill>
                  <a:srgbClr val="24292F"/>
                </a:solidFill>
                <a:effectLst/>
              </a:rPr>
              <a:t>은 기본적으로 패키지 관리 시스템인 </a:t>
            </a:r>
            <a:r>
              <a:rPr lang="en-US" altLang="ko-KR" sz="2400" b="0" i="0" dirty="0">
                <a:solidFill>
                  <a:srgbClr val="24292F"/>
                </a:solidFill>
                <a:effectLst/>
              </a:rPr>
              <a:t>pip</a:t>
            </a:r>
            <a:r>
              <a:rPr lang="ko-KR" altLang="en-US" sz="2400" b="0" i="0" dirty="0">
                <a:solidFill>
                  <a:srgbClr val="24292F"/>
                </a:solidFill>
                <a:effectLst/>
              </a:rPr>
              <a:t>만을 포함하고 있음</a:t>
            </a:r>
            <a:endParaRPr lang="en-US" altLang="ko-KR" sz="2400" dirty="0">
              <a:solidFill>
                <a:srgbClr val="24292F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rgbClr val="24292F"/>
                </a:solidFill>
              </a:rPr>
              <a:t>	</a:t>
            </a:r>
            <a:r>
              <a:rPr lang="ko-KR" altLang="en-US" sz="2000" b="0" i="0" dirty="0">
                <a:solidFill>
                  <a:srgbClr val="24292F"/>
                </a:solidFill>
                <a:effectLst/>
              </a:rPr>
              <a:t>필요한 툴</a:t>
            </a:r>
            <a:r>
              <a:rPr lang="en-US" altLang="ko-KR" sz="2000" b="0" i="0" dirty="0">
                <a:solidFill>
                  <a:srgbClr val="24292F"/>
                </a:solidFill>
                <a:effectLst/>
              </a:rPr>
              <a:t>, </a:t>
            </a:r>
            <a:r>
              <a:rPr lang="ko-KR" altLang="en-US" sz="2000" b="0" i="0" dirty="0">
                <a:solidFill>
                  <a:srgbClr val="24292F"/>
                </a:solidFill>
                <a:effectLst/>
              </a:rPr>
              <a:t>패키지가 있다면 </a:t>
            </a:r>
            <a:r>
              <a:rPr lang="en-US" altLang="ko-KR" sz="2000" b="0" i="0" dirty="0">
                <a:solidFill>
                  <a:srgbClr val="24292F"/>
                </a:solidFill>
                <a:effectLst/>
              </a:rPr>
              <a:t>pip</a:t>
            </a:r>
            <a:r>
              <a:rPr lang="ko-KR" altLang="en-US" sz="2000" b="0" i="0" dirty="0">
                <a:solidFill>
                  <a:srgbClr val="24292F"/>
                </a:solidFill>
                <a:effectLst/>
              </a:rPr>
              <a:t>을 통해 수동으로 추가해야 함</a:t>
            </a:r>
            <a:r>
              <a:rPr lang="en-US" altLang="ko-KR" sz="2000" b="0" i="0" dirty="0">
                <a:solidFill>
                  <a:srgbClr val="24292F"/>
                </a:solidFill>
                <a:effectLst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24292F"/>
                </a:solidFill>
              </a:rPr>
              <a:t>	</a:t>
            </a:r>
            <a:r>
              <a:rPr lang="ko-KR" altLang="en-US" sz="2000" dirty="0">
                <a:solidFill>
                  <a:srgbClr val="24292F"/>
                </a:solidFill>
              </a:rPr>
              <a:t>패키지가 컴퓨터 자체에 설치됨</a:t>
            </a:r>
            <a:endParaRPr lang="en-US" altLang="ko-KR" sz="2000" dirty="0">
              <a:solidFill>
                <a:srgbClr val="24292F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24292F"/>
                </a:solidFill>
              </a:rPr>
              <a:t>	</a:t>
            </a:r>
            <a:r>
              <a:rPr lang="ko-KR" altLang="en-US" sz="2000" dirty="0">
                <a:solidFill>
                  <a:srgbClr val="24292F"/>
                </a:solidFill>
              </a:rPr>
              <a:t>프로젝트를 여러 번 진행하다 보면 필요한 패키지는 </a:t>
            </a:r>
            <a:r>
              <a:rPr lang="en-US" altLang="ko-KR" sz="2000" dirty="0">
                <a:solidFill>
                  <a:srgbClr val="24292F"/>
                </a:solidFill>
              </a:rPr>
              <a:t>2~3</a:t>
            </a:r>
            <a:r>
              <a:rPr lang="ko-KR" altLang="en-US" sz="2000" dirty="0">
                <a:solidFill>
                  <a:srgbClr val="24292F"/>
                </a:solidFill>
              </a:rPr>
              <a:t>개 정도면 되는데</a:t>
            </a:r>
            <a:r>
              <a:rPr lang="en-US" altLang="ko-KR" sz="2000" dirty="0">
                <a:solidFill>
                  <a:srgbClr val="24292F"/>
                </a:solidFill>
              </a:rPr>
              <a:t>,</a:t>
            </a:r>
            <a:r>
              <a:rPr lang="ko-KR" altLang="en-US" sz="2000" dirty="0">
                <a:solidFill>
                  <a:srgbClr val="24292F"/>
                </a:solidFill>
              </a:rPr>
              <a:t> </a:t>
            </a:r>
            <a:br>
              <a:rPr lang="en-US" altLang="ko-KR" sz="2000" dirty="0">
                <a:solidFill>
                  <a:srgbClr val="24292F"/>
                </a:solidFill>
              </a:rPr>
            </a:br>
            <a:r>
              <a:rPr lang="en-US" altLang="ko-KR" sz="2000" dirty="0">
                <a:solidFill>
                  <a:srgbClr val="24292F"/>
                </a:solidFill>
              </a:rPr>
              <a:t>	10</a:t>
            </a:r>
            <a:r>
              <a:rPr lang="ko-KR" altLang="en-US" sz="2000" dirty="0">
                <a:solidFill>
                  <a:srgbClr val="24292F"/>
                </a:solidFill>
              </a:rPr>
              <a:t>개 </a:t>
            </a:r>
            <a:r>
              <a:rPr lang="en-US" altLang="ko-KR" sz="2000" dirty="0">
                <a:solidFill>
                  <a:srgbClr val="24292F"/>
                </a:solidFill>
              </a:rPr>
              <a:t>15</a:t>
            </a:r>
            <a:r>
              <a:rPr lang="ko-KR" altLang="en-US" sz="2000" dirty="0">
                <a:solidFill>
                  <a:srgbClr val="24292F"/>
                </a:solidFill>
              </a:rPr>
              <a:t>개의 패키지들이 설치되어 필요 이상으로 공간을 차지하기도 함</a:t>
            </a:r>
            <a:r>
              <a:rPr lang="en-US" altLang="ko-KR" sz="2000" dirty="0">
                <a:solidFill>
                  <a:srgbClr val="24292F"/>
                </a:solidFill>
              </a:rPr>
              <a:t>.</a:t>
            </a:r>
            <a:endParaRPr lang="en-US" altLang="ko-KR" sz="2000" dirty="0"/>
          </a:p>
          <a:p>
            <a:r>
              <a:rPr lang="en-US" altLang="ko-KR" sz="2400" b="1" dirty="0"/>
              <a:t>Anaconda</a:t>
            </a:r>
            <a:r>
              <a:rPr lang="ko-KR" altLang="en-US" sz="2400" dirty="0"/>
              <a:t>는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 분석</a:t>
            </a:r>
            <a:r>
              <a:rPr lang="en-US" altLang="ko-KR" sz="2400" dirty="0"/>
              <a:t>, </a:t>
            </a:r>
            <a:r>
              <a:rPr lang="ko-KR" altLang="en-US" sz="2400" dirty="0"/>
              <a:t>머신 러닝 등에 사용하는 여러가지 패키지가 기본적으로 포함되어 있음</a:t>
            </a:r>
            <a:endParaRPr lang="en-US" altLang="ko-KR" sz="24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7F2586F-F335-3C6E-F18B-EB6618F47D11}"/>
              </a:ext>
            </a:extLst>
          </p:cNvPr>
          <p:cNvSpPr/>
          <p:nvPr/>
        </p:nvSpPr>
        <p:spPr>
          <a:xfrm>
            <a:off x="1140311" y="4217490"/>
            <a:ext cx="548640" cy="3119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6DF9D75-169C-CB86-8C9E-EEF5B5205869}"/>
              </a:ext>
            </a:extLst>
          </p:cNvPr>
          <p:cNvSpPr/>
          <p:nvPr/>
        </p:nvSpPr>
        <p:spPr>
          <a:xfrm>
            <a:off x="1140311" y="4610609"/>
            <a:ext cx="548640" cy="3119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84F3697-E84A-275C-5C99-EBAC7B8FF390}"/>
              </a:ext>
            </a:extLst>
          </p:cNvPr>
          <p:cNvSpPr/>
          <p:nvPr/>
        </p:nvSpPr>
        <p:spPr>
          <a:xfrm>
            <a:off x="1140311" y="5003734"/>
            <a:ext cx="548640" cy="3119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D78E1E-CFC3-5747-301A-A099F996C98D}"/>
              </a:ext>
            </a:extLst>
          </p:cNvPr>
          <p:cNvSpPr/>
          <p:nvPr/>
        </p:nvSpPr>
        <p:spPr>
          <a:xfrm>
            <a:off x="1140311" y="1845104"/>
            <a:ext cx="3087444" cy="16696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8BE981-4677-D7B4-324A-888491C599DC}"/>
              </a:ext>
            </a:extLst>
          </p:cNvPr>
          <p:cNvSpPr/>
          <p:nvPr/>
        </p:nvSpPr>
        <p:spPr>
          <a:xfrm>
            <a:off x="2049332" y="1661916"/>
            <a:ext cx="1269402" cy="382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Python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2FBD8F-8E64-35D4-069C-E2495F77F2AA}"/>
              </a:ext>
            </a:extLst>
          </p:cNvPr>
          <p:cNvSpPr/>
          <p:nvPr/>
        </p:nvSpPr>
        <p:spPr>
          <a:xfrm>
            <a:off x="2049332" y="2386708"/>
            <a:ext cx="1269402" cy="78530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pip</a:t>
            </a:r>
            <a:endParaRPr lang="ko-KR" altLang="en-US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CA9472-0F82-D61C-CB45-D755F19A3387}"/>
              </a:ext>
            </a:extLst>
          </p:cNvPr>
          <p:cNvSpPr/>
          <p:nvPr/>
        </p:nvSpPr>
        <p:spPr>
          <a:xfrm>
            <a:off x="4876803" y="1845104"/>
            <a:ext cx="3087444" cy="16696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889CB0-6D2E-EF4F-A544-E462F289BDB4}"/>
              </a:ext>
            </a:extLst>
          </p:cNvPr>
          <p:cNvSpPr/>
          <p:nvPr/>
        </p:nvSpPr>
        <p:spPr>
          <a:xfrm>
            <a:off x="5785824" y="1661916"/>
            <a:ext cx="1269402" cy="382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Anaconda</a:t>
            </a:r>
            <a:endParaRPr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0A293A-196F-E7C6-4352-A3E97AFC0FF5}"/>
              </a:ext>
            </a:extLst>
          </p:cNvPr>
          <p:cNvSpPr/>
          <p:nvPr/>
        </p:nvSpPr>
        <p:spPr>
          <a:xfrm>
            <a:off x="5425884" y="2099342"/>
            <a:ext cx="959224" cy="58059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pip</a:t>
            </a:r>
            <a:endParaRPr lang="ko-KR" altLang="en-US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D77DD54-C287-2507-3A58-F1718FC8249A}"/>
              </a:ext>
            </a:extLst>
          </p:cNvPr>
          <p:cNvSpPr/>
          <p:nvPr/>
        </p:nvSpPr>
        <p:spPr>
          <a:xfrm>
            <a:off x="6420525" y="2099342"/>
            <a:ext cx="1356802" cy="6649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Pandas</a:t>
            </a:r>
            <a:endParaRPr lang="ko-KR" altLang="en-US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CB7A56B-8090-D990-8BDD-6CBF39F01EB7}"/>
              </a:ext>
            </a:extLst>
          </p:cNvPr>
          <p:cNvSpPr/>
          <p:nvPr/>
        </p:nvSpPr>
        <p:spPr>
          <a:xfrm>
            <a:off x="4987069" y="2679933"/>
            <a:ext cx="1433456" cy="73358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sklearn</a:t>
            </a:r>
            <a:endParaRPr lang="ko-KR" altLang="en-US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994B7AA-0130-7FAE-EDB1-C509D0D3ED9A}"/>
              </a:ext>
            </a:extLst>
          </p:cNvPr>
          <p:cNvSpPr/>
          <p:nvPr/>
        </p:nvSpPr>
        <p:spPr>
          <a:xfrm>
            <a:off x="6385108" y="2679933"/>
            <a:ext cx="1274337" cy="73358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numpy</a:t>
            </a:r>
            <a:endParaRPr lang="ko-KR" altLang="en-US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44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 </a:t>
            </a:r>
            <a:r>
              <a:rPr lang="ko-KR" altLang="en-US" dirty="0" err="1"/>
              <a:t>네비게이터</a:t>
            </a:r>
            <a:r>
              <a:rPr lang="ko-KR" altLang="en-US" dirty="0"/>
              <a:t> 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94" y="2515057"/>
            <a:ext cx="4864959" cy="3811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552" y="1208688"/>
            <a:ext cx="5042641" cy="50426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30622" y="1189494"/>
            <a:ext cx="54023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아나콘다 라이브러리 설치 확인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Environments &gt; base(root)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59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7010" y="1325563"/>
            <a:ext cx="7389972" cy="679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Jupyter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Notebook &gt; Launch </a:t>
            </a:r>
            <a:endParaRPr lang="ko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73" y="2227113"/>
            <a:ext cx="8898123" cy="32891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396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7010" y="1325563"/>
            <a:ext cx="73899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New &gt; New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Folder &gt;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신규폴더 생성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19" y="2790492"/>
            <a:ext cx="3334277" cy="23735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3" y="2790492"/>
            <a:ext cx="5037423" cy="24477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5225143" y="3735977"/>
            <a:ext cx="535577" cy="241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5143" y="5338869"/>
            <a:ext cx="69501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신규폴더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New &gt; Notebook</a:t>
            </a:r>
          </a:p>
        </p:txBody>
      </p:sp>
    </p:spTree>
    <p:extLst>
      <p:ext uri="{BB962C8B-B14F-4D97-AF65-F5344CB8AC3E}">
        <p14:creationId xmlns:p14="http://schemas.microsoft.com/office/powerpoint/2010/main" val="265117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7010" y="1325563"/>
            <a:ext cx="73899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 Untitled &gt;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basic.ipynb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62324"/>
          <a:stretch/>
        </p:blipFill>
        <p:spPr>
          <a:xfrm>
            <a:off x="1357622" y="2157900"/>
            <a:ext cx="8068801" cy="2056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127010" y="4446629"/>
            <a:ext cx="738997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단축키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ctrl + Enter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실행후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다음 줄 생성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shift + Enter</a:t>
            </a:r>
          </a:p>
        </p:txBody>
      </p:sp>
    </p:spTree>
    <p:extLst>
      <p:ext uri="{BB962C8B-B14F-4D97-AF65-F5344CB8AC3E}">
        <p14:creationId xmlns:p14="http://schemas.microsoft.com/office/powerpoint/2010/main" val="78461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34582"/>
          <a:stretch/>
        </p:blipFill>
        <p:spPr>
          <a:xfrm>
            <a:off x="1475187" y="1632858"/>
            <a:ext cx="8068801" cy="35708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494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18066</TotalTime>
  <Words>1042</Words>
  <Application>Microsoft Office PowerPoint</Application>
  <PresentationFormat>와이드스크린</PresentationFormat>
  <Paragraphs>155</Paragraphs>
  <Slides>26</Slides>
  <Notes>14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G마켓 산스 TTF Light</vt:lpstr>
      <vt:lpstr>G마켓 산스 TTF Bold</vt:lpstr>
      <vt:lpstr>G마켓 산스 TTF Medium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Python vs Anaconda</vt:lpstr>
      <vt:lpstr>아나콘다 네비게이터 실행</vt:lpstr>
      <vt:lpstr>주피터 노트북 사용</vt:lpstr>
      <vt:lpstr>주피터 노트북 사용</vt:lpstr>
      <vt:lpstr>주피터 노트북 사용</vt:lpstr>
      <vt:lpstr>주피터 노트북 사용</vt:lpstr>
      <vt:lpstr>주피터 노트북 사용</vt:lpstr>
      <vt:lpstr>주피터 노트북 사용</vt:lpstr>
      <vt:lpstr>주피터 노트북 사용</vt:lpstr>
      <vt:lpstr>아나콘다 가상환경 </vt:lpstr>
      <vt:lpstr>아나콘다 개발도구 </vt:lpstr>
      <vt:lpstr>주피터 랩(Jupyter Lab)</vt:lpstr>
      <vt:lpstr>주피터 랩 실행</vt:lpstr>
      <vt:lpstr>가상 환경 vs 글로벌 환경</vt:lpstr>
      <vt:lpstr>가상 환경 vs 글로벌 환경</vt:lpstr>
      <vt:lpstr>가상환경이 필요한 이유?</vt:lpstr>
      <vt:lpstr>Anaconda 가상 환경 관리</vt:lpstr>
      <vt:lpstr>Anaconda 가상 환경 관리</vt:lpstr>
      <vt:lpstr>Anaconda 가상 환경 관리</vt:lpstr>
      <vt:lpstr>Anaconda 가상 환경 관리</vt:lpstr>
      <vt:lpstr>Jupyter lab 실행</vt:lpstr>
      <vt:lpstr>Jupyter lab 실행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492</cp:revision>
  <dcterms:created xsi:type="dcterms:W3CDTF">2022-06-26T11:10:22Z</dcterms:created>
  <dcterms:modified xsi:type="dcterms:W3CDTF">2025-07-25T05:17:48Z</dcterms:modified>
</cp:coreProperties>
</file>